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4" r:id="rId8"/>
    <p:sldId id="265" r:id="rId9"/>
    <p:sldId id="266" r:id="rId10"/>
    <p:sldId id="267" r:id="rId11"/>
    <p:sldId id="269" r:id="rId12"/>
    <p:sldId id="270" r:id="rId13"/>
    <p:sldId id="271" r:id="rId14"/>
    <p:sldId id="272" r:id="rId15"/>
    <p:sldId id="273" r:id="rId16"/>
    <p:sldId id="274" r:id="rId17"/>
    <p:sldId id="275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96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08/12/2010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08/12/2010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08/12/2010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08/12/2010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08/12/2010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08/12/2010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08/12/2010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08/12/2010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08/12/2010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08/12/2010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08/12/2010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08/12/2010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Agenda 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•DEFINITION</a:t>
            </a:r>
            <a:br>
              <a:rPr lang="en-US" dirty="0" smtClean="0"/>
            </a:br>
            <a:r>
              <a:rPr lang="en-US" dirty="0" smtClean="0"/>
              <a:t>•PURPOSE OF BOP</a:t>
            </a:r>
            <a:br>
              <a:rPr lang="en-US" dirty="0" smtClean="0"/>
            </a:br>
            <a:r>
              <a:rPr lang="en-US" dirty="0" smtClean="0"/>
              <a:t>•BALANCE OF PAYMENT ACCOUNTS</a:t>
            </a:r>
            <a:br>
              <a:rPr lang="en-US" dirty="0" smtClean="0"/>
            </a:br>
            <a:r>
              <a:rPr lang="en-US" dirty="0" smtClean="0"/>
              <a:t>•TYPES OF ACCOUNTS</a:t>
            </a:r>
            <a:br>
              <a:rPr lang="en-US" dirty="0" smtClean="0"/>
            </a:br>
            <a:r>
              <a:rPr lang="en-US" dirty="0" smtClean="0"/>
              <a:t>•STRUCTURE OF BOP ACCOUNT</a:t>
            </a:r>
            <a:br>
              <a:rPr lang="en-US" dirty="0" smtClean="0"/>
            </a:br>
            <a:r>
              <a:rPr lang="en-US" dirty="0" smtClean="0"/>
              <a:t>•BALANCE OF TRADE</a:t>
            </a:r>
            <a:br>
              <a:rPr lang="en-US" dirty="0" smtClean="0"/>
            </a:br>
            <a:r>
              <a:rPr lang="en-US" dirty="0" smtClean="0"/>
              <a:t>•EQUILIBRIUM</a:t>
            </a:r>
            <a:br>
              <a:rPr lang="en-US" dirty="0" smtClean="0"/>
            </a:br>
            <a:r>
              <a:rPr lang="en-US" dirty="0" smtClean="0"/>
              <a:t>•DISEQUILIBRIUM</a:t>
            </a:r>
            <a:br>
              <a:rPr lang="en-US" dirty="0" smtClean="0"/>
            </a:br>
            <a:r>
              <a:rPr lang="en-US" dirty="0" smtClean="0"/>
              <a:t>•CORRECTIVE MEASURES</a:t>
            </a:r>
            <a:br>
              <a:rPr lang="en-US" dirty="0" smtClean="0"/>
            </a:br>
            <a:r>
              <a:rPr lang="en-US" dirty="0" smtClean="0"/>
              <a:t>•BOP ADJUSTMENTS</a:t>
            </a:r>
            <a:br>
              <a:rPr lang="en-US" dirty="0" smtClean="0"/>
            </a:br>
            <a:r>
              <a:rPr lang="en-US" dirty="0" smtClean="0"/>
              <a:t>•INDIA’S PAST &amp; CURRENT BOP SCENARIO</a:t>
            </a:r>
            <a:br>
              <a:rPr lang="en-US" dirty="0" smtClean="0"/>
            </a:b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EQUILIBRIUM IN BOP ACCOUNTS 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Total receipts equals total payments arising </a:t>
            </a:r>
          </a:p>
          <a:p>
            <a:pPr>
              <a:buNone/>
            </a:pPr>
            <a:r>
              <a:rPr lang="en-US" dirty="0" smtClean="0"/>
              <a:t>     out of transfer of</a:t>
            </a:r>
            <a:br>
              <a:rPr lang="en-US" dirty="0" smtClean="0"/>
            </a:br>
            <a:r>
              <a:rPr lang="en-US" dirty="0" smtClean="0"/>
              <a:t>–Goods and services</a:t>
            </a:r>
            <a:br>
              <a:rPr lang="en-US" dirty="0" smtClean="0"/>
            </a:br>
            <a:r>
              <a:rPr lang="en-US" dirty="0" smtClean="0"/>
              <a:t>–Other transactions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These transactions are classified as:-</a:t>
            </a:r>
            <a:br>
              <a:rPr lang="en-US" dirty="0" smtClean="0"/>
            </a:br>
            <a:r>
              <a:rPr lang="en-US" dirty="0" smtClean="0"/>
              <a:t>–Autonomous transactions</a:t>
            </a:r>
            <a:br>
              <a:rPr lang="en-US" dirty="0" smtClean="0"/>
            </a:br>
            <a:r>
              <a:rPr lang="en-US" dirty="0" smtClean="0"/>
              <a:t>–Induced transactions or Accommodating            	capital flows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 the autonomous transactions are the export and import of goods and services  </a:t>
            </a:r>
          </a:p>
          <a:p>
            <a:r>
              <a:rPr lang="en-US" dirty="0" smtClean="0"/>
              <a:t>When export is not equal to import, short run capital movements such as international borrowing and lending take place, which are called induced or accommodating transactions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Disequilibrium 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Total receipts and total payments inequality shows disequilibrium of balance of payments account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Total receipt and payment arising from</a:t>
            </a:r>
            <a:br>
              <a:rPr lang="en-US" dirty="0" smtClean="0"/>
            </a:br>
            <a:r>
              <a:rPr lang="en-US" dirty="0" smtClean="0"/>
              <a:t>autonomous transactions determine the</a:t>
            </a:r>
            <a:br>
              <a:rPr lang="en-US" dirty="0" smtClean="0"/>
            </a:br>
            <a:r>
              <a:rPr lang="en-US" dirty="0" smtClean="0"/>
              <a:t>deficit or surplus in the balance of payments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>
                <a:solidFill>
                  <a:srgbClr val="FF0000"/>
                </a:solidFill>
              </a:rPr>
              <a:t>If payments&gt;receipts, BOP shows Deficit 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If payments&lt;receipts, BOP shows Surplus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CAUSES OF DISEQUILIBRIUM 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   •Increase in imports</a:t>
            </a:r>
            <a:br>
              <a:rPr lang="en-US" dirty="0" smtClean="0"/>
            </a:br>
            <a:r>
              <a:rPr lang="en-US" dirty="0" smtClean="0"/>
              <a:t>•Slow progress in exports</a:t>
            </a:r>
            <a:br>
              <a:rPr lang="en-US" dirty="0" smtClean="0"/>
            </a:br>
            <a:r>
              <a:rPr lang="en-US" dirty="0" smtClean="0"/>
              <a:t>•Burden of interest payments</a:t>
            </a:r>
            <a:br>
              <a:rPr lang="en-US" dirty="0" smtClean="0"/>
            </a:br>
            <a:r>
              <a:rPr lang="en-US" dirty="0" smtClean="0"/>
              <a:t>•International developments</a:t>
            </a:r>
            <a:br>
              <a:rPr lang="en-US" dirty="0" smtClean="0"/>
            </a:br>
            <a:r>
              <a:rPr lang="en-US" dirty="0" smtClean="0"/>
              <a:t>•Deficit in capital account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Corrective Measures 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dirty="0" smtClean="0"/>
              <a:t>    •Devaluation</a:t>
            </a:r>
            <a:br>
              <a:rPr lang="en-US" dirty="0" smtClean="0"/>
            </a:br>
            <a:r>
              <a:rPr lang="en-US" dirty="0" smtClean="0"/>
              <a:t>•Export promotion</a:t>
            </a:r>
            <a:br>
              <a:rPr lang="en-US" dirty="0" smtClean="0"/>
            </a:br>
            <a:r>
              <a:rPr lang="en-US" dirty="0" smtClean="0"/>
              <a:t>•Import restrictions</a:t>
            </a:r>
            <a:br>
              <a:rPr lang="en-US" dirty="0" smtClean="0"/>
            </a:br>
            <a:r>
              <a:rPr lang="en-US" dirty="0" smtClean="0"/>
              <a:t>•Import substitution</a:t>
            </a:r>
            <a:br>
              <a:rPr lang="en-US" dirty="0" smtClean="0"/>
            </a:br>
            <a:r>
              <a:rPr lang="en-US" dirty="0" smtClean="0"/>
              <a:t>•Government intervention</a:t>
            </a:r>
            <a:br>
              <a:rPr lang="en-US" dirty="0" smtClean="0"/>
            </a:br>
            <a:r>
              <a:rPr lang="en-US" dirty="0" smtClean="0"/>
              <a:t>•Supply of credit</a:t>
            </a:r>
            <a:br>
              <a:rPr lang="en-US" dirty="0" smtClean="0"/>
            </a:br>
            <a:r>
              <a:rPr lang="en-US" dirty="0" smtClean="0"/>
              <a:t>•Special treatment to NRIs</a:t>
            </a:r>
            <a:br>
              <a:rPr lang="en-US" dirty="0" smtClean="0"/>
            </a:br>
            <a:r>
              <a:rPr lang="en-US" dirty="0" smtClean="0"/>
              <a:t>•Announcement of trade policies</a:t>
            </a:r>
            <a:br>
              <a:rPr lang="en-US" dirty="0" smtClean="0"/>
            </a:br>
            <a:r>
              <a:rPr lang="en-US" dirty="0" smtClean="0"/>
              <a:t>•Foreign aid</a:t>
            </a:r>
            <a:br>
              <a:rPr lang="en-US" dirty="0" smtClean="0"/>
            </a:br>
            <a:r>
              <a:rPr lang="en-US" dirty="0" smtClean="0"/>
              <a:t>•Improvements in production efficiency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BOP Adjustments 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     </a:t>
            </a:r>
            <a:r>
              <a:rPr lang="en-US" dirty="0" smtClean="0">
                <a:solidFill>
                  <a:srgbClr val="FF0000"/>
                </a:solidFill>
              </a:rPr>
              <a:t>INDIRECT MEASURES </a:t>
            </a:r>
          </a:p>
          <a:p>
            <a:r>
              <a:rPr lang="en-US" dirty="0" smtClean="0"/>
              <a:t> Income measures </a:t>
            </a:r>
          </a:p>
          <a:p>
            <a:pPr>
              <a:buNone/>
            </a:pPr>
            <a:r>
              <a:rPr lang="en-US" dirty="0" smtClean="0"/>
              <a:t>         Fiscal Policy </a:t>
            </a:r>
          </a:p>
          <a:p>
            <a:pPr>
              <a:buNone/>
            </a:pPr>
            <a:r>
              <a:rPr lang="en-US" dirty="0" smtClean="0"/>
              <a:t>         Monetary Policy </a:t>
            </a:r>
          </a:p>
          <a:p>
            <a:r>
              <a:rPr lang="en-US" dirty="0" smtClean="0"/>
              <a:t>   Price measures </a:t>
            </a:r>
          </a:p>
          <a:p>
            <a:pPr>
              <a:buNone/>
            </a:pPr>
            <a:r>
              <a:rPr lang="en-US" dirty="0" smtClean="0"/>
              <a:t>     </a:t>
            </a:r>
            <a:r>
              <a:rPr lang="en-US" dirty="0" smtClean="0">
                <a:solidFill>
                  <a:srgbClr val="FF0000"/>
                </a:solidFill>
              </a:rPr>
              <a:t>DIRECT MEASURE </a:t>
            </a:r>
          </a:p>
          <a:p>
            <a:r>
              <a:rPr lang="en-US" dirty="0" smtClean="0"/>
              <a:t>Exchange control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Variations in India’s deficit position 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8382000" cy="4525963"/>
          </a:xfrm>
        </p:spPr>
        <p:txBody>
          <a:bodyPr>
            <a:normAutofit/>
          </a:bodyPr>
          <a:lstStyle/>
          <a:p>
            <a:r>
              <a:rPr lang="en-US" dirty="0" smtClean="0"/>
              <a:t>1991-1995:- Equal growth of exports &amp; imports </a:t>
            </a:r>
          </a:p>
          <a:p>
            <a:r>
              <a:rPr lang="en-US" dirty="0" smtClean="0"/>
              <a:t>1995-1999:- Growth of imports&amp; stagnation </a:t>
            </a:r>
          </a:p>
          <a:p>
            <a:pPr>
              <a:buNone/>
            </a:pPr>
            <a:r>
              <a:rPr lang="en-US" dirty="0" smtClean="0"/>
              <a:t>    of exports(widening of trade deficits) </a:t>
            </a:r>
          </a:p>
          <a:p>
            <a:r>
              <a:rPr lang="en-US" dirty="0" smtClean="0"/>
              <a:t>1999-2000:- Exports recovered while imports </a:t>
            </a:r>
          </a:p>
          <a:p>
            <a:pPr>
              <a:buNone/>
            </a:pPr>
            <a:r>
              <a:rPr lang="en-US" dirty="0" smtClean="0"/>
              <a:t>    surged(continued rise in trade deficits) </a:t>
            </a:r>
          </a:p>
          <a:p>
            <a:r>
              <a:rPr lang="en-US" dirty="0" smtClean="0"/>
              <a:t>2000-2001:- Rise in exports &amp;stagnation of </a:t>
            </a:r>
          </a:p>
          <a:p>
            <a:pPr>
              <a:buNone/>
            </a:pPr>
            <a:r>
              <a:rPr lang="en-US" dirty="0" smtClean="0"/>
              <a:t>    imports(normal level of trade deficit)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India’s current BOP position 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   •Remained comfortable during 2007-08</a:t>
            </a:r>
            <a:br>
              <a:rPr lang="en-US" dirty="0" smtClean="0"/>
            </a:br>
            <a:r>
              <a:rPr lang="en-US" dirty="0" smtClean="0"/>
              <a:t>•Increase in net inflows by FIIs</a:t>
            </a:r>
            <a:br>
              <a:rPr lang="en-US" dirty="0" smtClean="0"/>
            </a:br>
            <a:r>
              <a:rPr lang="en-US" dirty="0" smtClean="0"/>
              <a:t>•Increase in FDI inflows</a:t>
            </a:r>
            <a:br>
              <a:rPr lang="en-US" dirty="0" smtClean="0"/>
            </a:br>
            <a:r>
              <a:rPr lang="en-US" dirty="0" smtClean="0"/>
              <a:t>•Increase in net surplus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Definition 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Balance of Payment account is a statement of double entry system of record of all economic transactions (involving foreign payments) between residents of a country and the rest of the world carried out in specific period of time.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Purpose Of BOP 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Provides data for economic analysis </a:t>
            </a:r>
          </a:p>
          <a:p>
            <a:r>
              <a:rPr lang="en-US" dirty="0" smtClean="0"/>
              <a:t>Reveals changes in the composition &amp; magnitude of foreign trade </a:t>
            </a:r>
          </a:p>
          <a:p>
            <a:r>
              <a:rPr lang="en-US" dirty="0" smtClean="0"/>
              <a:t>Provides indications of future repercussions of country’s past trade performances </a:t>
            </a:r>
          </a:p>
          <a:p>
            <a:r>
              <a:rPr lang="en-US" dirty="0" smtClean="0"/>
              <a:t>Reveals the weak and strong points of a country’s foreign trade relations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Balance of Trade </a:t>
            </a:r>
            <a:br>
              <a:rPr lang="en-US" sz="2800" dirty="0" smtClean="0"/>
            </a:br>
            <a:r>
              <a:rPr lang="en-US" sz="2800" dirty="0" smtClean="0"/>
              <a:t>Difference between value of exports and imports of visible items only </a:t>
            </a:r>
            <a:br>
              <a:rPr lang="en-US" sz="2800" dirty="0" smtClean="0"/>
            </a:br>
            <a:endParaRPr lang="en-US" sz="28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BOT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381000" y="2174875"/>
            <a:ext cx="4116388" cy="3951288"/>
          </a:xfrm>
        </p:spPr>
        <p:txBody>
          <a:bodyPr/>
          <a:lstStyle/>
          <a:p>
            <a:r>
              <a:rPr lang="en-US" dirty="0" smtClean="0"/>
              <a:t>Records only merchandise </a:t>
            </a:r>
          </a:p>
          <a:p>
            <a:pPr>
              <a:buNone/>
            </a:pPr>
            <a:r>
              <a:rPr lang="en-US" dirty="0" smtClean="0"/>
              <a:t>     transactions </a:t>
            </a:r>
          </a:p>
          <a:p>
            <a:r>
              <a:rPr lang="en-US" dirty="0" smtClean="0"/>
              <a:t>Does not record transactions </a:t>
            </a:r>
          </a:p>
          <a:p>
            <a:pPr>
              <a:buNone/>
            </a:pPr>
            <a:r>
              <a:rPr lang="en-US" dirty="0" smtClean="0"/>
              <a:t>     of capital nature </a:t>
            </a:r>
          </a:p>
          <a:p>
            <a:r>
              <a:rPr lang="en-US" dirty="0" smtClean="0"/>
              <a:t>A part of current account of </a:t>
            </a:r>
          </a:p>
          <a:p>
            <a:pPr>
              <a:buNone/>
            </a:pPr>
            <a:r>
              <a:rPr lang="en-US" dirty="0" smtClean="0"/>
              <a:t>      BOP</a:t>
            </a:r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BOP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4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Records  transactions relating to both goods and </a:t>
            </a:r>
          </a:p>
          <a:p>
            <a:pPr>
              <a:buNone/>
            </a:pPr>
            <a:r>
              <a:rPr lang="en-US" dirty="0" smtClean="0"/>
              <a:t>      services </a:t>
            </a:r>
          </a:p>
          <a:p>
            <a:r>
              <a:rPr lang="en-US" dirty="0" smtClean="0"/>
              <a:t>Records transaction of capital nature </a:t>
            </a:r>
          </a:p>
          <a:p>
            <a:r>
              <a:rPr lang="en-US" dirty="0" smtClean="0"/>
              <a:t>Includes BOT , Balance of services , Balance Of Unrequited Transfers And Balance Of  Capital Transactions.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BALANCE OF PAYMENT ACCOUNT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</p:txBody>
      </p:sp>
      <p:pic>
        <p:nvPicPr>
          <p:cNvPr id="1026" name="Picture 2" descr="http://htmlimg1.scribdassets.com/bhb9h7njvt8o2rk/images/7-bad6388bcc/0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447800"/>
            <a:ext cx="8143875" cy="4953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CURRENT ACCOUNT 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All transactions relating to goods, services and unrequited transfers constitute current account </a:t>
            </a:r>
          </a:p>
          <a:p>
            <a:r>
              <a:rPr lang="en-US" dirty="0" smtClean="0"/>
              <a:t>Flow of items pertaining to specific period of time </a:t>
            </a:r>
          </a:p>
          <a:p>
            <a:r>
              <a:rPr lang="en-US" dirty="0" smtClean="0"/>
              <a:t>Visible items include goods </a:t>
            </a:r>
          </a:p>
          <a:p>
            <a:r>
              <a:rPr lang="en-US" dirty="0" smtClean="0"/>
              <a:t>Invisible items include services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CAPITAL ACCOUNT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All transactions indicating changes in stock</a:t>
            </a:r>
            <a:br>
              <a:rPr lang="en-US" dirty="0" smtClean="0"/>
            </a:br>
            <a:r>
              <a:rPr lang="en-US" dirty="0" smtClean="0"/>
              <a:t>magnitudes concerning capital receipts and</a:t>
            </a:r>
            <a:br>
              <a:rPr lang="en-US" dirty="0" smtClean="0"/>
            </a:br>
            <a:r>
              <a:rPr lang="en-US" dirty="0" smtClean="0"/>
              <a:t>payments constitute capital account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Relates to </a:t>
            </a:r>
          </a:p>
          <a:p>
            <a:pPr>
              <a:buNone/>
            </a:pPr>
            <a:r>
              <a:rPr lang="en-US" dirty="0" smtClean="0"/>
              <a:t>    - Borrowing</a:t>
            </a:r>
            <a:br>
              <a:rPr lang="en-US" dirty="0" smtClean="0"/>
            </a:br>
            <a:r>
              <a:rPr lang="en-US" dirty="0" smtClean="0"/>
              <a:t>- Capital repayment</a:t>
            </a:r>
            <a:br>
              <a:rPr lang="en-US" dirty="0" smtClean="0"/>
            </a:br>
            <a:r>
              <a:rPr lang="en-US" dirty="0" smtClean="0"/>
              <a:t>- Sale of assets</a:t>
            </a:r>
            <a:br>
              <a:rPr lang="en-US" dirty="0" smtClean="0"/>
            </a:br>
            <a:r>
              <a:rPr lang="en-US" dirty="0" smtClean="0"/>
              <a:t>- Change in stock of gold</a:t>
            </a:r>
            <a:br>
              <a:rPr lang="en-US" dirty="0" smtClean="0"/>
            </a:br>
            <a:r>
              <a:rPr lang="en-US" dirty="0" smtClean="0"/>
              <a:t>- Change in reserve of foreign currency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Font typeface="Wingdings" pitchFamily="2" charset="2"/>
              <a:buChar char="Ø"/>
            </a:pPr>
            <a:r>
              <a:rPr lang="en-US" dirty="0" smtClean="0"/>
              <a:t>Short term capital movement includes: </a:t>
            </a:r>
          </a:p>
          <a:p>
            <a:pPr>
              <a:buNone/>
            </a:pPr>
            <a:r>
              <a:rPr lang="en-US" dirty="0" smtClean="0"/>
              <a:t>    *Purchase of short term securities</a:t>
            </a:r>
            <a:br>
              <a:rPr lang="en-US" dirty="0" smtClean="0"/>
            </a:br>
            <a:r>
              <a:rPr lang="en-US" dirty="0" smtClean="0"/>
              <a:t>*Speculative purchase of foreign currency</a:t>
            </a:r>
            <a:br>
              <a:rPr lang="en-US" dirty="0" smtClean="0"/>
            </a:br>
            <a:r>
              <a:rPr lang="en-US" dirty="0" smtClean="0"/>
              <a:t>*Cash balances held by foreigners</a:t>
            </a:r>
            <a:br>
              <a:rPr lang="en-US" dirty="0" smtClean="0"/>
            </a:br>
            <a:r>
              <a:rPr lang="en-US" dirty="0" smtClean="0"/>
              <a:t>*Net balance of current account</a:t>
            </a:r>
            <a:br>
              <a:rPr lang="en-US" dirty="0" smtClean="0"/>
            </a:br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Long term capital movement includes: </a:t>
            </a:r>
          </a:p>
          <a:p>
            <a:pPr>
              <a:buNone/>
            </a:pPr>
            <a:r>
              <a:rPr lang="en-US" dirty="0" smtClean="0"/>
              <a:t>    *Investments in shares, bonds, physical </a:t>
            </a:r>
          </a:p>
          <a:p>
            <a:pPr>
              <a:buNone/>
            </a:pPr>
            <a:r>
              <a:rPr lang="en-US" dirty="0" smtClean="0"/>
              <a:t>    assets etc. </a:t>
            </a:r>
          </a:p>
          <a:p>
            <a:pPr>
              <a:buNone/>
            </a:pPr>
            <a:r>
              <a:rPr lang="en-US" dirty="0" smtClean="0"/>
              <a:t>    *Amortization of capital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/>
              <a:t>DIFFERENCE BETWEEN CURRENT ACCOUNT </a:t>
            </a:r>
            <a:br>
              <a:rPr lang="en-US" sz="3600" dirty="0" smtClean="0"/>
            </a:br>
            <a:r>
              <a:rPr lang="en-US" sz="3600" dirty="0" smtClean="0"/>
              <a:t>AND CAPITAL ACCOUNT 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CURRENT ACCOUNT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152400" y="2174875"/>
            <a:ext cx="4344988" cy="3951288"/>
          </a:xfrm>
        </p:spPr>
        <p:txBody>
          <a:bodyPr/>
          <a:lstStyle/>
          <a:p>
            <a:r>
              <a:rPr lang="en-US" dirty="0" smtClean="0"/>
              <a:t>Indicates flow aspect of country’s national transactions </a:t>
            </a:r>
          </a:p>
          <a:p>
            <a:r>
              <a:rPr lang="en-US" dirty="0" smtClean="0"/>
              <a:t> Relates to goods, services and unrequited transfers</a:t>
            </a:r>
          </a:p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CAPITAL ACCOUNT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Indicates changes in stock magnitudes </a:t>
            </a:r>
          </a:p>
          <a:p>
            <a:r>
              <a:rPr lang="en-US" dirty="0" smtClean="0"/>
              <a:t>Relates to all transactions </a:t>
            </a:r>
          </a:p>
          <a:p>
            <a:pPr>
              <a:buNone/>
            </a:pPr>
            <a:r>
              <a:rPr lang="en-US" dirty="0" smtClean="0"/>
              <a:t>     constituting debts and </a:t>
            </a:r>
          </a:p>
          <a:p>
            <a:pPr>
              <a:buNone/>
            </a:pPr>
            <a:r>
              <a:rPr lang="en-US" dirty="0" smtClean="0"/>
              <a:t>     transfer of ownership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392</Words>
  <Application>Microsoft Office PowerPoint</Application>
  <PresentationFormat>On-screen Show (4:3)</PresentationFormat>
  <Paragraphs>80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Agenda  </vt:lpstr>
      <vt:lpstr>Definition  </vt:lpstr>
      <vt:lpstr>Purpose Of BOP  </vt:lpstr>
      <vt:lpstr> Balance of Trade  Difference between value of exports and imports of visible items only  </vt:lpstr>
      <vt:lpstr>BALANCE OF PAYMENT ACCOUNT</vt:lpstr>
      <vt:lpstr>CURRENT ACCOUNT  </vt:lpstr>
      <vt:lpstr>CAPITAL ACCOUNT</vt:lpstr>
      <vt:lpstr>Slide 8</vt:lpstr>
      <vt:lpstr> DIFFERENCE BETWEEN CURRENT ACCOUNT  AND CAPITAL ACCOUNT  </vt:lpstr>
      <vt:lpstr>EQUILIBRIUM IN BOP ACCOUNTS  </vt:lpstr>
      <vt:lpstr>Slide 11</vt:lpstr>
      <vt:lpstr>Disequilibrium  </vt:lpstr>
      <vt:lpstr> CAUSES OF DISEQUILIBRIUM  </vt:lpstr>
      <vt:lpstr> Corrective Measures  </vt:lpstr>
      <vt:lpstr> BOP Adjustments  </vt:lpstr>
      <vt:lpstr> Variations in India’s deficit position  </vt:lpstr>
      <vt:lpstr>India’s current BOP position 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Agenda  </dc:title>
  <dc:creator/>
  <cp:lastModifiedBy>.</cp:lastModifiedBy>
  <cp:revision>15</cp:revision>
  <dcterms:created xsi:type="dcterms:W3CDTF">2006-08-16T00:00:00Z</dcterms:created>
  <dcterms:modified xsi:type="dcterms:W3CDTF">2010-12-08T02:25:59Z</dcterms:modified>
</cp:coreProperties>
</file>